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53" r:id="rId2"/>
    <p:sldId id="512" r:id="rId3"/>
    <p:sldId id="466" r:id="rId4"/>
    <p:sldId id="467" r:id="rId5"/>
    <p:sldId id="458" r:id="rId6"/>
    <p:sldId id="492" r:id="rId7"/>
    <p:sldId id="277" r:id="rId8"/>
    <p:sldId id="370" r:id="rId9"/>
    <p:sldId id="461" r:id="rId10"/>
    <p:sldId id="510" r:id="rId11"/>
    <p:sldId id="440" r:id="rId12"/>
    <p:sldId id="405" r:id="rId13"/>
    <p:sldId id="441" r:id="rId14"/>
    <p:sldId id="511" r:id="rId15"/>
  </p:sldIdLst>
  <p:sldSz cx="12192000" cy="6858000"/>
  <p:notesSz cx="6858000" cy="9144000"/>
  <p:embeddedFontLst>
    <p:embeddedFont>
      <p:font typeface="Comic Sans MS" panose="030F0702030302020204" pitchFamily="66" charset="0"/>
      <p:regular r:id="rId18"/>
      <p:bold r:id="rId19"/>
      <p:italic r:id="rId20"/>
      <p:boldItalic r:id="rId21"/>
    </p:embeddedFont>
    <p:embeddedFont>
      <p:font typeface="Courier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6" roundtripDataSignature="AMtx7mi5eKloqqpFISKhNxH7vV+35rrf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043"/>
    <a:srgbClr val="FF6A00"/>
    <a:srgbClr val="EE8800"/>
    <a:srgbClr val="01345B"/>
    <a:srgbClr val="103F93"/>
    <a:srgbClr val="577CD8"/>
    <a:srgbClr val="B9F0F0"/>
    <a:srgbClr val="DDF0F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17"/>
    <p:restoredTop sz="95074"/>
  </p:normalViewPr>
  <p:slideViewPr>
    <p:cSldViewPr snapToGrid="0">
      <p:cViewPr varScale="1">
        <p:scale>
          <a:sx n="166" d="100"/>
          <a:sy n="166" d="100"/>
        </p:scale>
        <p:origin x="120" y="18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75" d="100"/>
          <a:sy n="175" d="100"/>
        </p:scale>
        <p:origin x="5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96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10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92BD8A-5FAA-FD17-DB34-D1CDA54E0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BDA5CC-49AF-9101-254F-084D289AFB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A2DEB-1D0D-014C-9504-10A697A8904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6CEE8-C28C-3390-BC5A-244F5C40C0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7BE50-D066-1532-150A-E9F8A99C1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C78D96-3BB0-B34B-8895-9CD988F5DD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62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37a073836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37a073836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2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67cef1ae6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67cef1ae6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want to create sophisticated questions, without dumbing down how students learn, and how we assess their learning. Here we have one examples that uses drag-and-drop of blocks to create and </a:t>
            </a:r>
            <a:r>
              <a:rPr lang="en-US" dirty="0" err="1"/>
              <a:t>autograde</a:t>
            </a:r>
            <a:r>
              <a:rPr lang="en-US" dirty="0"/>
              <a:t> mathematical proofs. The second example generates randomized trajectories s(t) and corresponding plot, and students need to complete a series of questions using numerical input, dropdown menu, and graphical representation of the secant curve.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45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158750" indent="0">
              <a:buFontTx/>
              <a:buNone/>
            </a:pPr>
            <a:r>
              <a:rPr lang="en-US" dirty="0"/>
              <a:t>One of the key aspects of PrairieLearn is that it let you create question generators, instead of a static version of a question. In this way, students can practice different variants of the same question until mastery is achieved. The </a:t>
            </a:r>
            <a:r>
              <a:rPr lang="en-US" dirty="0" err="1"/>
              <a:t>autograding</a:t>
            </a:r>
            <a:r>
              <a:rPr lang="en-US" dirty="0"/>
              <a:t> and immediate feedback features allow students to work at their own pace. This first example shows how PrairieLearn can </a:t>
            </a:r>
            <a:r>
              <a:rPr lang="en-US" dirty="0" err="1"/>
              <a:t>autograde</a:t>
            </a:r>
            <a:r>
              <a:rPr lang="en-US" dirty="0"/>
              <a:t> symbolic expressions that are not hard-coded string expressions. In that case, both 20*x or 5*4*x are evaluated as the same thing.</a:t>
            </a:r>
          </a:p>
          <a:p>
            <a:pPr marL="15875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74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67cef1ae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67cef1ae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527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67cef1ae6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67cef1ae6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30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B816174-4ACA-CDEE-96CC-A15B6971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EEE74-A736-86C8-5C27-11C3D36B1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41442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/>
          <p:nvPr/>
        </p:nvSpPr>
        <p:spPr>
          <a:xfrm>
            <a:off x="1004575" y="1575375"/>
            <a:ext cx="94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03E57-E3FE-0231-4B2D-E18187533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4EEE68-3B10-A270-D77F-92F518195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4425" y="1392798"/>
            <a:ext cx="9830453" cy="44001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1442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5"/>
          <p:cNvSpPr txBox="1"/>
          <p:nvPr/>
        </p:nvSpPr>
        <p:spPr>
          <a:xfrm>
            <a:off x="1004575" y="1575375"/>
            <a:ext cx="945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7177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7A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/>
          <p:nvPr userDrawn="1"/>
        </p:nvSpPr>
        <p:spPr>
          <a:xfrm>
            <a:off x="0" y="6080300"/>
            <a:ext cx="12192000" cy="777600"/>
          </a:xfrm>
          <a:prstGeom prst="rect">
            <a:avLst/>
          </a:prstGeom>
          <a:solidFill>
            <a:srgbClr val="002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Google Shape;1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58" y="6246575"/>
            <a:ext cx="1974923" cy="4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A7B8-4702-7EB7-F931-062F8CE49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1687" y="63755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Google Shape;9;p3">
            <a:extLst>
              <a:ext uri="{FF2B5EF4-FFF2-40B4-BE49-F238E27FC236}">
                <a16:creationId xmlns:a16="http://schemas.microsoft.com/office/drawing/2014/main" id="{E463CCCD-5CB7-7447-ED69-325D28C9E285}"/>
              </a:ext>
            </a:extLst>
          </p:cNvPr>
          <p:cNvSpPr txBox="1"/>
          <p:nvPr userDrawn="1"/>
        </p:nvSpPr>
        <p:spPr>
          <a:xfrm>
            <a:off x="9539032" y="6243552"/>
            <a:ext cx="2743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www.prairielearn.com</a:t>
            </a:r>
            <a:endParaRPr sz="2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www.prairielearn.org/pl/course_instance/128605/instructor/question/9061006/pre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rairielearn.org/pl/course/108/question/611922/preview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airielearn.org/pl/course/108/question/611924/pre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rairielearn.readthedocs.io/en/latest/eleme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gif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hyperlink" Target="https://us.prairielearn.com/pl/course_instance/132712/instance_question/281708856/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125" y="202202"/>
            <a:ext cx="9357298" cy="19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 txBox="1"/>
          <p:nvPr/>
        </p:nvSpPr>
        <p:spPr>
          <a:xfrm>
            <a:off x="1926822" y="2449197"/>
            <a:ext cx="812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 500: Welcome and Orientation</a:t>
            </a:r>
            <a:endParaRPr sz="3400" b="1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"/>
          <p:cNvSpPr txBox="1"/>
          <p:nvPr/>
        </p:nvSpPr>
        <p:spPr>
          <a:xfrm>
            <a:off x="206511" y="4866707"/>
            <a:ext cx="11568525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1" u="none" strike="noStrike" cap="none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Our Vision</a:t>
            </a:r>
            <a:endParaRPr sz="2100" b="1" i="1" u="none" strike="noStrike" cap="none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1" u="none" strike="noStrike" cap="none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Students </a:t>
            </a:r>
            <a:r>
              <a:rPr lang="en-US" sz="1900" b="0" i="1" u="none" strike="noStrike" cap="none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should</a:t>
            </a:r>
            <a:r>
              <a:rPr lang="en-US" sz="1900" b="0" i="1" u="none" strike="noStrike" cap="none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have access to quality education from anywhere in the world.</a:t>
            </a:r>
            <a:endParaRPr sz="1900" b="0" i="1" u="none" strike="noStrike" cap="none" dirty="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1" u="none" strike="noStrike" cap="none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Instructors should have a platform that enables unlimited creativity to deliver that education.</a:t>
            </a:r>
            <a:endParaRPr sz="600" b="0" i="1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8B7B07-548B-E9E3-34C9-FD3724C0A6D2}"/>
              </a:ext>
            </a:extLst>
          </p:cNvPr>
          <p:cNvSpPr txBox="1"/>
          <p:nvPr/>
        </p:nvSpPr>
        <p:spPr>
          <a:xfrm>
            <a:off x="2312645" y="3632388"/>
            <a:ext cx="75667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Original slides by Mariana Silva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adapted by Geoffrey Herman for CS 500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lang="en-US" sz="16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CA84-B0FE-0A3C-3873-E35FB79C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6" y="2103300"/>
            <a:ext cx="5765005" cy="1325700"/>
          </a:xfrm>
        </p:spPr>
        <p:txBody>
          <a:bodyPr/>
          <a:lstStyle/>
          <a:p>
            <a:r>
              <a:rPr lang="en-US" dirty="0"/>
              <a:t>PrairieLearn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897B9-1C0A-2FBB-9750-7320C9BE9B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0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167cef1ae6b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790" y="1965642"/>
            <a:ext cx="6148361" cy="4131310"/>
          </a:xfrm>
          <a:prstGeom prst="rect">
            <a:avLst/>
          </a:prstGeom>
          <a:noFill/>
          <a:ln w="9525" cap="flat" cmpd="sng">
            <a:solidFill>
              <a:srgbClr val="3B71A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3" name="Google Shape;373;g167cef1ae6b_0_1"/>
          <p:cNvSpPr txBox="1">
            <a:spLocks noGrp="1"/>
          </p:cNvSpPr>
          <p:nvPr>
            <p:ph type="title"/>
          </p:nvPr>
        </p:nvSpPr>
        <p:spPr>
          <a:xfrm>
            <a:off x="414425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question generator: add numbers</a:t>
            </a:r>
            <a:endParaRPr dirty="0"/>
          </a:p>
        </p:txBody>
      </p:sp>
      <p:pic>
        <p:nvPicPr>
          <p:cNvPr id="374" name="Google Shape;374;g167cef1ae6b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9924" y="3514864"/>
            <a:ext cx="5148102" cy="2793543"/>
          </a:xfrm>
          <a:prstGeom prst="rect">
            <a:avLst/>
          </a:prstGeom>
          <a:noFill/>
          <a:ln w="9525" cap="flat" cmpd="sng">
            <a:solidFill>
              <a:srgbClr val="22415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5" name="Google Shape;375;g167cef1ae6b_0_1"/>
          <p:cNvSpPr txBox="1"/>
          <p:nvPr/>
        </p:nvSpPr>
        <p:spPr>
          <a:xfrm>
            <a:off x="206892" y="1549963"/>
            <a:ext cx="14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server.py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76" name="Google Shape;376;g167cef1ae6b_0_1"/>
          <p:cNvSpPr txBox="1"/>
          <p:nvPr/>
        </p:nvSpPr>
        <p:spPr>
          <a:xfrm>
            <a:off x="6669917" y="3194583"/>
            <a:ext cx="18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Student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g167cef1ae6b_0_1"/>
          <p:cNvSpPr/>
          <p:nvPr/>
        </p:nvSpPr>
        <p:spPr>
          <a:xfrm>
            <a:off x="1905000" y="1995495"/>
            <a:ext cx="690300" cy="26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167cef1ae6b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28306" y="1434635"/>
            <a:ext cx="7494889" cy="1460868"/>
          </a:xfrm>
          <a:prstGeom prst="rect">
            <a:avLst/>
          </a:prstGeom>
          <a:noFill/>
          <a:ln w="9525" cap="flat" cmpd="sng">
            <a:solidFill>
              <a:srgbClr val="22415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79" name="Google Shape;379;g167cef1ae6b_0_1"/>
          <p:cNvSpPr/>
          <p:nvPr/>
        </p:nvSpPr>
        <p:spPr>
          <a:xfrm>
            <a:off x="8411357" y="5778381"/>
            <a:ext cx="1895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22415B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Try this question!</a:t>
            </a:r>
            <a:endParaRPr sz="1800">
              <a:solidFill>
                <a:srgbClr val="2241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67cef1ae6b_0_1"/>
          <p:cNvSpPr txBox="1"/>
          <p:nvPr/>
        </p:nvSpPr>
        <p:spPr>
          <a:xfrm>
            <a:off x="9912555" y="1065303"/>
            <a:ext cx="19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question.html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381" name="Google Shape;381;g167cef1ae6b_0_1"/>
          <p:cNvSpPr/>
          <p:nvPr/>
        </p:nvSpPr>
        <p:spPr>
          <a:xfrm>
            <a:off x="2735652" y="6308400"/>
            <a:ext cx="410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Try another m</a:t>
            </a:r>
            <a:r>
              <a:rPr lang="en-US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ore randomized version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82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167cef1ae6b_0_3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6290" y="2926708"/>
            <a:ext cx="6608703" cy="3729948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2415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08" name="Google Shape;408;g167cef1ae6b_0_34"/>
          <p:cNvSpPr txBox="1">
            <a:spLocks noGrp="1"/>
          </p:cNvSpPr>
          <p:nvPr>
            <p:ph type="title"/>
          </p:nvPr>
        </p:nvSpPr>
        <p:spPr>
          <a:xfrm>
            <a:off x="310675" y="0"/>
            <a:ext cx="118107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example: compare symbolic expressions  </a:t>
            </a:r>
            <a:endParaRPr/>
          </a:p>
        </p:txBody>
      </p:sp>
      <p:pic>
        <p:nvPicPr>
          <p:cNvPr id="409" name="Google Shape;409;g167cef1ae6b_0_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650" y="2374873"/>
            <a:ext cx="4285150" cy="3528277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2415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0" name="Google Shape;410;g167cef1ae6b_0_34"/>
          <p:cNvSpPr txBox="1"/>
          <p:nvPr/>
        </p:nvSpPr>
        <p:spPr>
          <a:xfrm>
            <a:off x="206892" y="2007163"/>
            <a:ext cx="14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server.py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11" name="Google Shape;411;g167cef1ae6b_0_34"/>
          <p:cNvSpPr txBox="1"/>
          <p:nvPr/>
        </p:nvSpPr>
        <p:spPr>
          <a:xfrm>
            <a:off x="10046370" y="1107022"/>
            <a:ext cx="19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question.html</a:t>
            </a:r>
            <a:endParaRPr sz="1800">
              <a:solidFill>
                <a:schemeClr val="lt1"/>
              </a:solidFill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412" name="Google Shape;412;g167cef1ae6b_0_34"/>
          <p:cNvSpPr txBox="1"/>
          <p:nvPr/>
        </p:nvSpPr>
        <p:spPr>
          <a:xfrm>
            <a:off x="9815300" y="3009451"/>
            <a:ext cx="18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"/>
                <a:ea typeface="Courier"/>
                <a:cs typeface="Courier"/>
                <a:sym typeface="Courier"/>
              </a:rPr>
              <a:t>Student view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3" name="Google Shape;413;g167cef1ae6b_0_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65062" y="1434779"/>
            <a:ext cx="8729317" cy="132556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22415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14" name="Google Shape;414;g167cef1ae6b_0_34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A919A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rgbClr val="8A919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g167cef1ae6b_0_34"/>
          <p:cNvSpPr txBox="1"/>
          <p:nvPr/>
        </p:nvSpPr>
        <p:spPr>
          <a:xfrm>
            <a:off x="7109914" y="5993117"/>
            <a:ext cx="438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Symbolic comparison for grading</a:t>
            </a:r>
            <a:endParaRPr/>
          </a:p>
        </p:txBody>
      </p:sp>
      <p:sp>
        <p:nvSpPr>
          <p:cNvPr id="416" name="Google Shape;416;g167cef1ae6b_0_34"/>
          <p:cNvSpPr/>
          <p:nvPr/>
        </p:nvSpPr>
        <p:spPr>
          <a:xfrm>
            <a:off x="6715776" y="4258555"/>
            <a:ext cx="666120" cy="1833175"/>
          </a:xfrm>
          <a:custGeom>
            <a:avLst/>
            <a:gdLst/>
            <a:ahLst/>
            <a:cxnLst/>
            <a:rect l="l" t="t" r="r" b="b"/>
            <a:pathLst>
              <a:path w="666120" h="1833175" extrusionOk="0">
                <a:moveTo>
                  <a:pt x="455971" y="1833175"/>
                </a:moveTo>
                <a:cubicBezTo>
                  <a:pt x="-483267" y="1487444"/>
                  <a:pt x="1689675" y="378144"/>
                  <a:pt x="0" y="0"/>
                </a:cubicBezTo>
              </a:path>
            </a:pathLst>
          </a:cu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g167cef1ae6b_0_34"/>
          <p:cNvSpPr/>
          <p:nvPr/>
        </p:nvSpPr>
        <p:spPr>
          <a:xfrm>
            <a:off x="6407858" y="5987882"/>
            <a:ext cx="742840" cy="135333"/>
          </a:xfrm>
          <a:custGeom>
            <a:avLst/>
            <a:gdLst/>
            <a:ahLst/>
            <a:cxnLst/>
            <a:rect l="l" t="t" r="r" b="b"/>
            <a:pathLst>
              <a:path w="742840" h="135333" extrusionOk="0">
                <a:moveTo>
                  <a:pt x="742840" y="103847"/>
                </a:moveTo>
                <a:cubicBezTo>
                  <a:pt x="475955" y="163"/>
                  <a:pt x="192569" y="-78194"/>
                  <a:pt x="0" y="135333"/>
                </a:cubicBezTo>
              </a:path>
            </a:pathLst>
          </a:custGeom>
          <a:noFill/>
          <a:ln w="381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9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B5842-8933-9B2C-AD9C-ECE497267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F1C60-29E3-B63B-F21E-FF1F276301B1}"/>
              </a:ext>
            </a:extLst>
          </p:cNvPr>
          <p:cNvSpPr txBox="1"/>
          <p:nvPr/>
        </p:nvSpPr>
        <p:spPr>
          <a:xfrm>
            <a:off x="446356" y="248886"/>
            <a:ext cx="9703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mic Sans MS" panose="030F0902030302020204" pitchFamily="66" charset="0"/>
              </a:rPr>
              <a:t>Browse through our list of PrairieLearn Elements </a:t>
            </a:r>
          </a:p>
        </p:txBody>
      </p:sp>
      <p:sp>
        <p:nvSpPr>
          <p:cNvPr id="2" name="Google Shape;386;g167cef1ae6b_0_14">
            <a:extLst>
              <a:ext uri="{FF2B5EF4-FFF2-40B4-BE49-F238E27FC236}">
                <a16:creationId xmlns:a16="http://schemas.microsoft.com/office/drawing/2014/main" id="{78D80C31-F55B-399C-B71F-44B94806DFB4}"/>
              </a:ext>
            </a:extLst>
          </p:cNvPr>
          <p:cNvSpPr/>
          <p:nvPr/>
        </p:nvSpPr>
        <p:spPr>
          <a:xfrm>
            <a:off x="584837" y="2061026"/>
            <a:ext cx="8153700" cy="1179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90;g167cef1ae6b_0_14">
            <a:extLst>
              <a:ext uri="{FF2B5EF4-FFF2-40B4-BE49-F238E27FC236}">
                <a16:creationId xmlns:a16="http://schemas.microsoft.com/office/drawing/2014/main" id="{22B6C50F-D155-6729-09F2-047123B39134}"/>
              </a:ext>
            </a:extLst>
          </p:cNvPr>
          <p:cNvSpPr txBox="1"/>
          <p:nvPr/>
        </p:nvSpPr>
        <p:spPr>
          <a:xfrm>
            <a:off x="551404" y="1168203"/>
            <a:ext cx="949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PrairieLearn </a:t>
            </a:r>
            <a:r>
              <a:rPr lang="en-US" sz="2400" i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element</a:t>
            </a:r>
            <a:r>
              <a:rPr lang="en-US" sz="24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reusable package of HTML, Python, and JavaScript</a:t>
            </a:r>
            <a:endParaRPr sz="24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Google Shape;391;g167cef1ae6b_0_14">
            <a:extLst>
              <a:ext uri="{FF2B5EF4-FFF2-40B4-BE49-F238E27FC236}">
                <a16:creationId xmlns:a16="http://schemas.microsoft.com/office/drawing/2014/main" id="{AF322BFF-4408-7BE9-5AC9-18F0E216B82E}"/>
              </a:ext>
            </a:extLst>
          </p:cNvPr>
          <p:cNvGrpSpPr/>
          <p:nvPr/>
        </p:nvGrpSpPr>
        <p:grpSpPr>
          <a:xfrm>
            <a:off x="724151" y="2236098"/>
            <a:ext cx="7862187" cy="893138"/>
            <a:chOff x="2644589" y="5328574"/>
            <a:chExt cx="7862187" cy="893138"/>
          </a:xfrm>
        </p:grpSpPr>
        <p:sp>
          <p:nvSpPr>
            <p:cNvPr id="12" name="Google Shape;392;g167cef1ae6b_0_14">
              <a:extLst>
                <a:ext uri="{FF2B5EF4-FFF2-40B4-BE49-F238E27FC236}">
                  <a16:creationId xmlns:a16="http://schemas.microsoft.com/office/drawing/2014/main" id="{099BE651-9106-5B5C-C7B2-281C9BA74D6D}"/>
                </a:ext>
              </a:extLst>
            </p:cNvPr>
            <p:cNvSpPr/>
            <p:nvPr/>
          </p:nvSpPr>
          <p:spPr>
            <a:xfrm>
              <a:off x="2644589" y="5328574"/>
              <a:ext cx="1407600" cy="461700"/>
            </a:xfrm>
            <a:prstGeom prst="rect">
              <a:avLst/>
            </a:prstGeom>
            <a:solidFill>
              <a:srgbClr val="4A66AC"/>
            </a:solidFill>
            <a:ln w="12700" cap="flat" cmpd="sng">
              <a:solidFill>
                <a:srgbClr val="364A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prepare()</a:t>
              </a:r>
              <a:endParaRPr/>
            </a:p>
          </p:txBody>
        </p:sp>
        <p:sp>
          <p:nvSpPr>
            <p:cNvPr id="13" name="Google Shape;393;g167cef1ae6b_0_14">
              <a:extLst>
                <a:ext uri="{FF2B5EF4-FFF2-40B4-BE49-F238E27FC236}">
                  <a16:creationId xmlns:a16="http://schemas.microsoft.com/office/drawing/2014/main" id="{CE77565A-E63D-795A-C8E7-BB21F4C729C1}"/>
                </a:ext>
              </a:extLst>
            </p:cNvPr>
            <p:cNvSpPr/>
            <p:nvPr/>
          </p:nvSpPr>
          <p:spPr>
            <a:xfrm>
              <a:off x="4796118" y="5328575"/>
              <a:ext cx="1407600" cy="461700"/>
            </a:xfrm>
            <a:prstGeom prst="rect">
              <a:avLst/>
            </a:prstGeom>
            <a:solidFill>
              <a:srgbClr val="4A66AC"/>
            </a:solidFill>
            <a:ln w="12700" cap="flat" cmpd="sng">
              <a:solidFill>
                <a:srgbClr val="364A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render()</a:t>
              </a:r>
              <a:endParaRPr/>
            </a:p>
          </p:txBody>
        </p:sp>
        <p:sp>
          <p:nvSpPr>
            <p:cNvPr id="14" name="Google Shape;394;g167cef1ae6b_0_14">
              <a:extLst>
                <a:ext uri="{FF2B5EF4-FFF2-40B4-BE49-F238E27FC236}">
                  <a16:creationId xmlns:a16="http://schemas.microsoft.com/office/drawing/2014/main" id="{B58BD508-7713-4DBC-36EF-DCD897BFF2D4}"/>
                </a:ext>
              </a:extLst>
            </p:cNvPr>
            <p:cNvSpPr/>
            <p:nvPr/>
          </p:nvSpPr>
          <p:spPr>
            <a:xfrm>
              <a:off x="6947647" y="5328575"/>
              <a:ext cx="1407600" cy="461700"/>
            </a:xfrm>
            <a:prstGeom prst="rect">
              <a:avLst/>
            </a:prstGeom>
            <a:solidFill>
              <a:srgbClr val="4A66AC"/>
            </a:solidFill>
            <a:ln w="12700" cap="flat" cmpd="sng">
              <a:solidFill>
                <a:srgbClr val="364A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parse()</a:t>
              </a:r>
              <a:endParaRPr/>
            </a:p>
          </p:txBody>
        </p:sp>
        <p:sp>
          <p:nvSpPr>
            <p:cNvPr id="15" name="Google Shape;395;g167cef1ae6b_0_14">
              <a:extLst>
                <a:ext uri="{FF2B5EF4-FFF2-40B4-BE49-F238E27FC236}">
                  <a16:creationId xmlns:a16="http://schemas.microsoft.com/office/drawing/2014/main" id="{A27EDC18-A1D6-7668-37C1-91A3069A60C9}"/>
                </a:ext>
              </a:extLst>
            </p:cNvPr>
            <p:cNvSpPr/>
            <p:nvPr/>
          </p:nvSpPr>
          <p:spPr>
            <a:xfrm>
              <a:off x="9099176" y="5328575"/>
              <a:ext cx="1407600" cy="461700"/>
            </a:xfrm>
            <a:prstGeom prst="rect">
              <a:avLst/>
            </a:prstGeom>
            <a:solidFill>
              <a:srgbClr val="4A66AC"/>
            </a:solidFill>
            <a:ln w="12700" cap="flat" cmpd="sng">
              <a:solidFill>
                <a:srgbClr val="364A7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grade()</a:t>
              </a:r>
              <a:endParaRPr/>
            </a:p>
          </p:txBody>
        </p:sp>
        <p:cxnSp>
          <p:nvCxnSpPr>
            <p:cNvPr id="16" name="Google Shape;396;g167cef1ae6b_0_14">
              <a:extLst>
                <a:ext uri="{FF2B5EF4-FFF2-40B4-BE49-F238E27FC236}">
                  <a16:creationId xmlns:a16="http://schemas.microsoft.com/office/drawing/2014/main" id="{9A6BE06E-3C77-53EE-0F5E-7E98555B3EBD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4052189" y="5559424"/>
              <a:ext cx="744000" cy="0"/>
            </a:xfrm>
            <a:prstGeom prst="straightConnector1">
              <a:avLst/>
            </a:prstGeom>
            <a:noFill/>
            <a:ln w="25400" cap="flat" cmpd="sng">
              <a:solidFill>
                <a:srgbClr val="4A66AC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17" name="Google Shape;397;g167cef1ae6b_0_14">
              <a:extLst>
                <a:ext uri="{FF2B5EF4-FFF2-40B4-BE49-F238E27FC236}">
                  <a16:creationId xmlns:a16="http://schemas.microsoft.com/office/drawing/2014/main" id="{9936D2B9-F3D7-EF32-F966-3EF9B20EB6A5}"/>
                </a:ext>
              </a:extLst>
            </p:cNvPr>
            <p:cNvCxnSpPr>
              <a:stCxn id="13" idx="3"/>
              <a:endCxn id="14" idx="1"/>
            </p:cNvCxnSpPr>
            <p:nvPr/>
          </p:nvCxnSpPr>
          <p:spPr>
            <a:xfrm>
              <a:off x="6203718" y="5559425"/>
              <a:ext cx="744000" cy="0"/>
            </a:xfrm>
            <a:prstGeom prst="straightConnector1">
              <a:avLst/>
            </a:prstGeom>
            <a:noFill/>
            <a:ln w="25400" cap="flat" cmpd="sng">
              <a:solidFill>
                <a:srgbClr val="4A66AC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18" name="Google Shape;398;g167cef1ae6b_0_14">
              <a:extLst>
                <a:ext uri="{FF2B5EF4-FFF2-40B4-BE49-F238E27FC236}">
                  <a16:creationId xmlns:a16="http://schemas.microsoft.com/office/drawing/2014/main" id="{9CDF7705-80E4-34F5-99EC-FA9F15DAACA2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>
              <a:off x="8355247" y="5559425"/>
              <a:ext cx="744000" cy="0"/>
            </a:xfrm>
            <a:prstGeom prst="straightConnector1">
              <a:avLst/>
            </a:prstGeom>
            <a:noFill/>
            <a:ln w="25400" cap="flat" cmpd="sng">
              <a:solidFill>
                <a:srgbClr val="4A66AC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19" name="Google Shape;399;g167cef1ae6b_0_14">
              <a:extLst>
                <a:ext uri="{FF2B5EF4-FFF2-40B4-BE49-F238E27FC236}">
                  <a16:creationId xmlns:a16="http://schemas.microsoft.com/office/drawing/2014/main" id="{BCD2C9CF-E6E5-DBEA-AE19-1D6431965DBB}"/>
                </a:ext>
              </a:extLst>
            </p:cNvPr>
            <p:cNvCxnSpPr>
              <a:endCxn id="13" idx="2"/>
            </p:cNvCxnSpPr>
            <p:nvPr/>
          </p:nvCxnSpPr>
          <p:spPr>
            <a:xfrm rot="10800000">
              <a:off x="5499918" y="5790275"/>
              <a:ext cx="0" cy="431400"/>
            </a:xfrm>
            <a:prstGeom prst="straightConnector1">
              <a:avLst/>
            </a:prstGeom>
            <a:noFill/>
            <a:ln w="25400" cap="flat" cmpd="sng">
              <a:solidFill>
                <a:srgbClr val="4A66AC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20" name="Google Shape;400;g167cef1ae6b_0_14">
              <a:extLst>
                <a:ext uri="{FF2B5EF4-FFF2-40B4-BE49-F238E27FC236}">
                  <a16:creationId xmlns:a16="http://schemas.microsoft.com/office/drawing/2014/main" id="{A3A211EB-6930-08A0-A24C-80B6A4A18434}"/>
                </a:ext>
              </a:extLst>
            </p:cNvPr>
            <p:cNvCxnSpPr>
              <a:endCxn id="15" idx="2"/>
            </p:cNvCxnSpPr>
            <p:nvPr/>
          </p:nvCxnSpPr>
          <p:spPr>
            <a:xfrm rot="10800000">
              <a:off x="9802976" y="5790275"/>
              <a:ext cx="0" cy="431400"/>
            </a:xfrm>
            <a:prstGeom prst="straightConnector1">
              <a:avLst/>
            </a:prstGeom>
            <a:noFill/>
            <a:ln w="25400" cap="flat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401;g167cef1ae6b_0_14">
              <a:extLst>
                <a:ext uri="{FF2B5EF4-FFF2-40B4-BE49-F238E27FC236}">
                  <a16:creationId xmlns:a16="http://schemas.microsoft.com/office/drawing/2014/main" id="{1F12D0E2-D60B-1683-5CA4-326D6D8EE4AD}"/>
                </a:ext>
              </a:extLst>
            </p:cNvPr>
            <p:cNvCxnSpPr/>
            <p:nvPr/>
          </p:nvCxnSpPr>
          <p:spPr>
            <a:xfrm rot="10800000">
              <a:off x="5499706" y="6221712"/>
              <a:ext cx="4303200" cy="0"/>
            </a:xfrm>
            <a:prstGeom prst="straightConnector1">
              <a:avLst/>
            </a:prstGeom>
            <a:noFill/>
            <a:ln w="25400" cap="flat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4" name="Google Shape;388;g167cef1ae6b_0_14">
            <a:extLst>
              <a:ext uri="{FF2B5EF4-FFF2-40B4-BE49-F238E27FC236}">
                <a16:creationId xmlns:a16="http://schemas.microsoft.com/office/drawing/2014/main" id="{19241B0E-A07B-B31F-B979-11D10912FC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0119" y="3867931"/>
            <a:ext cx="9611761" cy="1873479"/>
          </a:xfrm>
          <a:prstGeom prst="rect">
            <a:avLst/>
          </a:prstGeom>
          <a:noFill/>
          <a:ln w="9525" cap="flat" cmpd="sng">
            <a:solidFill>
              <a:srgbClr val="22415B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" name="Google Shape;389;g167cef1ae6b_0_14">
            <a:extLst>
              <a:ext uri="{FF2B5EF4-FFF2-40B4-BE49-F238E27FC236}">
                <a16:creationId xmlns:a16="http://schemas.microsoft.com/office/drawing/2014/main" id="{06B27564-1BD0-3E90-DF33-CF608C5790AF}"/>
              </a:ext>
            </a:extLst>
          </p:cNvPr>
          <p:cNvSpPr/>
          <p:nvPr/>
        </p:nvSpPr>
        <p:spPr>
          <a:xfrm>
            <a:off x="1116684" y="5206324"/>
            <a:ext cx="2499600" cy="627000"/>
          </a:xfrm>
          <a:prstGeom prst="ellipse">
            <a:avLst/>
          </a:prstGeom>
          <a:noFill/>
          <a:ln w="635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22DD8C-7B9E-2D86-A1E2-3B9739E0BA0F}"/>
              </a:ext>
            </a:extLst>
          </p:cNvPr>
          <p:cNvSpPr txBox="1"/>
          <p:nvPr/>
        </p:nvSpPr>
        <p:spPr>
          <a:xfrm>
            <a:off x="10044604" y="2796125"/>
            <a:ext cx="2011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prairielearn.readthedocs.io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/latest/elements/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B645C79-C3BE-26FF-900C-9E4165451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023" y="1045201"/>
            <a:ext cx="1783349" cy="175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72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83B4-DB33-AF1D-CD8E-9E5B1092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3E2327-EB2C-4385-E703-BFF16487B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0EF5D-F924-B93B-D950-151ED1C478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50800" indent="0">
              <a:buNone/>
            </a:pPr>
            <a:r>
              <a:rPr lang="en-US" dirty="0"/>
              <a:t>Due 8/29</a:t>
            </a:r>
          </a:p>
          <a:p>
            <a:r>
              <a:rPr lang="en-US" dirty="0"/>
              <a:t>Read PL SPLICE paper and write reading reaction</a:t>
            </a:r>
          </a:p>
          <a:p>
            <a:r>
              <a:rPr lang="en-US" dirty="0"/>
              <a:t>Get on PL slack</a:t>
            </a:r>
          </a:p>
          <a:p>
            <a:r>
              <a:rPr lang="en-US" dirty="0"/>
              <a:t>Complete local install of PL </a:t>
            </a:r>
          </a:p>
          <a:p>
            <a:r>
              <a:rPr lang="en-US" dirty="0"/>
              <a:t>Modify a PL question on a branch of the course repo</a:t>
            </a:r>
          </a:p>
          <a:p>
            <a:r>
              <a:rPr lang="en-US" dirty="0"/>
              <a:t>Read a Mustache Tutorial or two</a:t>
            </a:r>
          </a:p>
          <a:p>
            <a:pPr marL="50800" indent="0">
              <a:buNone/>
            </a:pPr>
            <a:r>
              <a:rPr lang="en-US" dirty="0"/>
              <a:t>Due 9/3 – Send to instructors on Slack </a:t>
            </a:r>
            <a:r>
              <a:rPr lang="en-US"/>
              <a:t>via DM</a:t>
            </a:r>
            <a:endParaRPr lang="en-US" dirty="0"/>
          </a:p>
          <a:p>
            <a:r>
              <a:rPr lang="en-US" dirty="0"/>
              <a:t>Personal Learning Goals Statement</a:t>
            </a:r>
          </a:p>
          <a:p>
            <a:r>
              <a:rPr lang="en-US" dirty="0"/>
              <a:t>IRB Training</a:t>
            </a:r>
          </a:p>
        </p:txBody>
      </p:sp>
    </p:spTree>
    <p:extLst>
      <p:ext uri="{BB962C8B-B14F-4D97-AF65-F5344CB8AC3E}">
        <p14:creationId xmlns:p14="http://schemas.microsoft.com/office/powerpoint/2010/main" val="165835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232DD-0C9F-2D02-A2FC-9DA5527A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C1585B-9F35-4BE4-D93E-8BB2955B98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EC23C-774A-0978-F8BA-388562C577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Go to us.prairielearn.com and enroll in CS 500</a:t>
            </a:r>
          </a:p>
          <a:p>
            <a:endParaRPr lang="en-US" dirty="0"/>
          </a:p>
          <a:p>
            <a:r>
              <a:rPr lang="en-US" dirty="0"/>
              <a:t>Name</a:t>
            </a:r>
          </a:p>
          <a:p>
            <a:r>
              <a:rPr lang="en-US" dirty="0"/>
              <a:t>What opportunities do you hope grad school will open to you?</a:t>
            </a:r>
          </a:p>
          <a:p>
            <a:r>
              <a:rPr lang="en-US" dirty="0"/>
              <a:t>Why are you interested in taking this course?</a:t>
            </a:r>
          </a:p>
        </p:txBody>
      </p:sp>
    </p:spTree>
    <p:extLst>
      <p:ext uri="{BB962C8B-B14F-4D97-AF65-F5344CB8AC3E}">
        <p14:creationId xmlns:p14="http://schemas.microsoft.com/office/powerpoint/2010/main" val="2419615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7034F-A798-6361-973A-EE5BCED46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Google Shape;107;p2">
            <a:extLst>
              <a:ext uri="{FF2B5EF4-FFF2-40B4-BE49-F238E27FC236}">
                <a16:creationId xmlns:a16="http://schemas.microsoft.com/office/drawing/2014/main" id="{E0AD8F4D-59E7-99B1-5D17-3DE147AD73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4203" y="3656659"/>
            <a:ext cx="3821797" cy="2231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9FF10-461F-D3CF-495D-41977F23535C}"/>
              </a:ext>
            </a:extLst>
          </p:cNvPr>
          <p:cNvSpPr/>
          <p:nvPr/>
        </p:nvSpPr>
        <p:spPr>
          <a:xfrm>
            <a:off x="6422918" y="1325701"/>
            <a:ext cx="5312663" cy="4552416"/>
          </a:xfrm>
          <a:prstGeom prst="roundRect">
            <a:avLst>
              <a:gd name="adj" fmla="val 698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B85F32-7AE9-4DD5-015A-C5B127D12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75" y="0"/>
            <a:ext cx="10515600" cy="1325700"/>
          </a:xfrm>
        </p:spPr>
        <p:txBody>
          <a:bodyPr/>
          <a:lstStyle/>
          <a:p>
            <a:r>
              <a:rPr lang="en-US" b="1" dirty="0"/>
              <a:t>Why Computer-Based Testing?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939F1B-CE2B-27FB-FCAD-57D4EE7082C2}"/>
              </a:ext>
            </a:extLst>
          </p:cNvPr>
          <p:cNvSpPr txBox="1"/>
          <p:nvPr/>
        </p:nvSpPr>
        <p:spPr>
          <a:xfrm>
            <a:off x="6096000" y="1586438"/>
            <a:ext cx="58887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Burdens of paper-and-pencil testing: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2078A-A85A-9E7A-490E-7F918DEC6817}"/>
              </a:ext>
            </a:extLst>
          </p:cNvPr>
          <p:cNvSpPr txBox="1"/>
          <p:nvPr/>
        </p:nvSpPr>
        <p:spPr>
          <a:xfrm>
            <a:off x="298961" y="1303964"/>
            <a:ext cx="60190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Departments are struggling with enrollment pressur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and exam integrity</a:t>
            </a:r>
          </a:p>
        </p:txBody>
      </p:sp>
      <p:pic>
        <p:nvPicPr>
          <p:cNvPr id="10" name="Google Shape;109;p2">
            <a:extLst>
              <a:ext uri="{FF2B5EF4-FFF2-40B4-BE49-F238E27FC236}">
                <a16:creationId xmlns:a16="http://schemas.microsoft.com/office/drawing/2014/main" id="{2515BE17-3750-DC0D-AEEA-0CDD6EBCFC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699" y="2648041"/>
            <a:ext cx="2612264" cy="2017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E85F94-C70C-9158-36B9-6CD57BC0BC35}"/>
              </a:ext>
            </a:extLst>
          </p:cNvPr>
          <p:cNvSpPr txBox="1"/>
          <p:nvPr/>
        </p:nvSpPr>
        <p:spPr>
          <a:xfrm>
            <a:off x="6663636" y="2162128"/>
            <a:ext cx="4925642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" marR="0" lvl="0" algn="l" rtl="0"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Authoring:</a:t>
            </a:r>
          </a:p>
          <a:p>
            <a:pPr marL="476250" indent="-457200">
              <a:spcAft>
                <a:spcPts val="5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Exams need to be rewritten every term</a:t>
            </a:r>
          </a:p>
          <a:p>
            <a:pPr marL="19050" marR="0" lvl="0" algn="l" rtl="0">
              <a:spcBef>
                <a:spcPts val="12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Grading:</a:t>
            </a:r>
          </a:p>
          <a:p>
            <a:pPr marL="476250" indent="-457200">
              <a:spcAft>
                <a:spcPts val="5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Grading is time consuming</a:t>
            </a:r>
            <a:endParaRPr lang="en-US"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476250" indent="-457200">
              <a:spcAft>
                <a:spcPts val="5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Students get delayed feedback </a:t>
            </a:r>
          </a:p>
          <a:p>
            <a:pPr marL="19050" marR="0" lvl="0" algn="l" rtl="0">
              <a:spcBef>
                <a:spcPts val="1200"/>
              </a:spcBef>
              <a:spcAft>
                <a:spcPts val="500"/>
              </a:spcAft>
              <a:buClr>
                <a:schemeClr val="lt1"/>
              </a:buClr>
              <a:buSzPct val="100000"/>
            </a:pPr>
            <a:r>
              <a:rPr lang="en-US" sz="20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Logistics:</a:t>
            </a:r>
          </a:p>
          <a:p>
            <a:pPr marL="476250" marR="0" lvl="0" indent="-457200" algn="l" rtl="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Reserve classroom with alternate seating</a:t>
            </a:r>
          </a:p>
          <a:p>
            <a:pPr marL="476250" marR="0" lvl="0" indent="-457200" algn="l" rtl="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Arrange proctors</a:t>
            </a:r>
          </a:p>
          <a:p>
            <a:pPr marL="476250" marR="0" lvl="0" indent="-457200" algn="l" rtl="0">
              <a:spcBef>
                <a:spcPts val="0"/>
              </a:spcBef>
              <a:spcAft>
                <a:spcPts val="50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Schedule conflict/make-up exams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072CA9-1BD6-5F14-D938-07F0CF4EBF5F}"/>
              </a:ext>
            </a:extLst>
          </p:cNvPr>
          <p:cNvGrpSpPr/>
          <p:nvPr/>
        </p:nvGrpSpPr>
        <p:grpSpPr>
          <a:xfrm>
            <a:off x="1016859" y="3201341"/>
            <a:ext cx="4579269" cy="1946731"/>
            <a:chOff x="1016859" y="3201341"/>
            <a:chExt cx="4579269" cy="1946731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B2EA94-2703-A6C7-1D1F-90B35932BD53}"/>
                </a:ext>
              </a:extLst>
            </p:cNvPr>
            <p:cNvSpPr/>
            <p:nvPr/>
          </p:nvSpPr>
          <p:spPr>
            <a:xfrm>
              <a:off x="1016859" y="3201341"/>
              <a:ext cx="4579269" cy="1946731"/>
            </a:xfrm>
            <a:prstGeom prst="roundRect">
              <a:avLst>
                <a:gd name="adj" fmla="val 6988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37B52E-8130-2B1E-736D-D7C011E5FB22}"/>
                </a:ext>
              </a:extLst>
            </p:cNvPr>
            <p:cNvSpPr txBox="1"/>
            <p:nvPr/>
          </p:nvSpPr>
          <p:spPr>
            <a:xfrm>
              <a:off x="1026003" y="3423807"/>
              <a:ext cx="4478685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We need </a:t>
              </a:r>
              <a:r>
                <a:rPr lang="en-US" sz="3000" b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solutions</a:t>
              </a:r>
              <a:r>
                <a:rPr lang="en-US" sz="3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that provide </a:t>
              </a:r>
              <a:r>
                <a:rPr lang="en-US" sz="3000" b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testing at scale without sacrificing quality</a:t>
              </a:r>
              <a:r>
                <a:rPr lang="en-US" sz="3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! </a:t>
              </a:r>
              <a:endPara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19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F96A67-7756-3D89-0CD2-F851524CD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AE81290-5818-EB66-386D-78CCA02F0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60" y="316822"/>
            <a:ext cx="11063312" cy="1325700"/>
          </a:xfrm>
        </p:spPr>
        <p:txBody>
          <a:bodyPr/>
          <a:lstStyle/>
          <a:p>
            <a:r>
              <a:rPr lang="en-US" b="1" dirty="0"/>
              <a:t>Benefits from Computer-Based Assessments using </a:t>
            </a:r>
            <a:r>
              <a:rPr lang="en-US" b="1" dirty="0" err="1"/>
              <a:t>Autograders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1C3573-9472-BF51-9424-582FFC3311D7}"/>
              </a:ext>
            </a:extLst>
          </p:cNvPr>
          <p:cNvSpPr txBox="1">
            <a:spLocks/>
          </p:cNvSpPr>
          <p:nvPr/>
        </p:nvSpPr>
        <p:spPr>
          <a:xfrm>
            <a:off x="482160" y="1821223"/>
            <a:ext cx="11227677" cy="447849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9050">
              <a:spcAft>
                <a:spcPts val="1200"/>
              </a:spcAft>
              <a:buClr>
                <a:schemeClr val="bg1"/>
              </a:buClr>
              <a:buSzPct val="100000"/>
            </a:pPr>
            <a:r>
              <a:rPr lang="en-US" sz="36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Improve Learning</a:t>
            </a:r>
          </a:p>
          <a:p>
            <a:pPr marL="361950" indent="-342900">
              <a:spcAft>
                <a:spcPts val="12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Autograding</a:t>
            </a: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allows for rapid feedback to students</a:t>
            </a:r>
          </a:p>
          <a:p>
            <a:pPr marL="361950" indent="-342900">
              <a:spcAft>
                <a:spcPts val="12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Facilitates adoption of frequent and/or second-chance exams</a:t>
            </a:r>
          </a:p>
          <a:p>
            <a:pPr marL="19050">
              <a:spcAft>
                <a:spcPts val="1200"/>
              </a:spcAft>
              <a:buClr>
                <a:schemeClr val="bg1"/>
              </a:buClr>
              <a:buSzPct val="100000"/>
            </a:pPr>
            <a:r>
              <a:rPr lang="en-US" sz="36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Facilitate Teaching</a:t>
            </a:r>
          </a:p>
          <a:p>
            <a:pPr marL="361950" indent="-342900">
              <a:spcAft>
                <a:spcPts val="12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Reduces grading load</a:t>
            </a:r>
          </a:p>
          <a:p>
            <a:pPr marL="361950" indent="-342900">
              <a:spcAft>
                <a:spcPts val="12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Allows course staff to spend time on other activities that cannot be automated</a:t>
            </a:r>
          </a:p>
          <a:p>
            <a:pPr marL="361950" indent="-342900">
              <a:spcAft>
                <a:spcPts val="12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</a:pPr>
            <a:endParaRPr lang="en-US" sz="28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2393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37a073836_0_214"/>
          <p:cNvSpPr/>
          <p:nvPr/>
        </p:nvSpPr>
        <p:spPr>
          <a:xfrm>
            <a:off x="366750" y="1574875"/>
            <a:ext cx="7558050" cy="47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40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2415B"/>
              </a:buClr>
              <a:buSzPts val="2400"/>
              <a:buFont typeface="Calibri"/>
              <a:buNone/>
            </a:pPr>
            <a:endParaRPr sz="21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7625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“Popular” online platforms have limited question types that can be auto-graded, such as multiple-choice and fill-in-the-blank.</a:t>
            </a:r>
          </a:p>
          <a:p>
            <a:pPr marL="3429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1"/>
              </a:solidFill>
            </a:endParaRPr>
          </a:p>
          <a:p>
            <a:pPr marL="47625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 are “leaked” the minute the assessment is released. TOO MUCH CHEATING!</a:t>
            </a:r>
          </a:p>
          <a:p>
            <a:pPr marL="3429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1"/>
              </a:solidFill>
            </a:endParaRPr>
          </a:p>
          <a:p>
            <a:pPr marL="47625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Unique questions need to be created for each assessment to ensure integrity of the exam.</a:t>
            </a:r>
            <a:endParaRPr lang="en-US" sz="1600" dirty="0">
              <a:solidFill>
                <a:schemeClr val="lt1"/>
              </a:solidFill>
            </a:endParaRPr>
          </a:p>
          <a:p>
            <a:pPr marL="342900" marR="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-"/>
            </a:pPr>
            <a:endParaRPr lang="en-US" sz="1100" dirty="0">
              <a:solidFill>
                <a:schemeClr val="lt1"/>
              </a:solidFill>
            </a:endParaRPr>
          </a:p>
        </p:txBody>
      </p:sp>
      <p:sp>
        <p:nvSpPr>
          <p:cNvPr id="259" name="Google Shape;259;g1537a073836_0_214"/>
          <p:cNvSpPr txBox="1">
            <a:spLocks noGrp="1"/>
          </p:cNvSpPr>
          <p:nvPr>
            <p:ph type="title"/>
          </p:nvPr>
        </p:nvSpPr>
        <p:spPr>
          <a:xfrm>
            <a:off x="366750" y="200716"/>
            <a:ext cx="7138770" cy="144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Typical concerns regarding computer-based exams</a:t>
            </a:r>
            <a:endParaRPr b="1" dirty="0"/>
          </a:p>
        </p:txBody>
      </p:sp>
      <p:pic>
        <p:nvPicPr>
          <p:cNvPr id="1026" name="Picture 2" descr="Getting Started with Canvas New Quizzes – Learning Technologies Resource  Library">
            <a:extLst>
              <a:ext uri="{FF2B5EF4-FFF2-40B4-BE49-F238E27FC236}">
                <a16:creationId xmlns:a16="http://schemas.microsoft.com/office/drawing/2014/main" id="{24951397-1C52-4AF2-6C61-3F1A627F0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793" y="141288"/>
            <a:ext cx="4145457" cy="368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C65171-5BC8-AE3C-3BDB-02B6C6335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3429000"/>
            <a:ext cx="2432640" cy="29118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9073FF-D42B-3E26-E211-B84BFA11C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292" y="4079936"/>
            <a:ext cx="1669511" cy="16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060D08-792B-4191-4704-44D4446E3208}"/>
              </a:ext>
            </a:extLst>
          </p:cNvPr>
          <p:cNvSpPr txBox="1"/>
          <p:nvPr/>
        </p:nvSpPr>
        <p:spPr>
          <a:xfrm>
            <a:off x="2249232" y="5552340"/>
            <a:ext cx="3702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">
              <a:spcAft>
                <a:spcPts val="1200"/>
              </a:spcAft>
              <a:buClr>
                <a:schemeClr val="bg1"/>
              </a:buClr>
              <a:buSzPct val="100000"/>
            </a:pPr>
            <a:r>
              <a:rPr lang="en-US" sz="28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But we have a solution!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441746-1D4C-0557-22A6-4DDDD1B18A03}"/>
              </a:ext>
            </a:extLst>
          </p:cNvPr>
          <p:cNvSpPr/>
          <p:nvPr/>
        </p:nvSpPr>
        <p:spPr>
          <a:xfrm>
            <a:off x="322277" y="1305334"/>
            <a:ext cx="5650435" cy="4450030"/>
          </a:xfrm>
          <a:prstGeom prst="roundRect">
            <a:avLst>
              <a:gd name="adj" fmla="val 698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B3713D-F1B0-087B-7D9C-6E6F75F3E230}"/>
              </a:ext>
            </a:extLst>
          </p:cNvPr>
          <p:cNvSpPr/>
          <p:nvPr/>
        </p:nvSpPr>
        <p:spPr>
          <a:xfrm>
            <a:off x="6205229" y="1303416"/>
            <a:ext cx="5788849" cy="4450030"/>
          </a:xfrm>
          <a:prstGeom prst="roundRect">
            <a:avLst>
              <a:gd name="adj" fmla="val 698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1D37-2309-FEC0-FF37-D8D33356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Solution: PrairieLearn + PrairieTest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79C00-3014-B313-6213-C1ECB6B898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Mariana Silva, </a:t>
            </a:r>
            <a:fld id="{27BC0F78-5250-8746-B533-E8C7F5A0902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64E18-6180-A9C1-D096-EE4B1C5B4E4A}"/>
              </a:ext>
            </a:extLst>
          </p:cNvPr>
          <p:cNvSpPr txBox="1"/>
          <p:nvPr/>
        </p:nvSpPr>
        <p:spPr>
          <a:xfrm>
            <a:off x="484611" y="1446493"/>
            <a:ext cx="5279192" cy="4052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sz="2800" b="1" dirty="0">
                <a:solidFill>
                  <a:srgbClr val="FF6A00"/>
                </a:solidFill>
                <a:latin typeface="Calibri"/>
                <a:cs typeface="Calibri"/>
                <a:sym typeface="Raleway Light"/>
              </a:rPr>
              <a:t>PrairieLearn:</a:t>
            </a:r>
            <a:r>
              <a:rPr lang="en-US" sz="2800" b="1" dirty="0">
                <a:solidFill>
                  <a:srgbClr val="FFAB2E"/>
                </a:solidFill>
                <a:latin typeface="Calibri"/>
                <a:cs typeface="Calibri"/>
                <a:sym typeface="Raleway Light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  <a:sym typeface="Raleway Light"/>
              </a:rPr>
              <a:t>supports better authoring and grading experiences</a:t>
            </a: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6A00"/>
                </a:solidFill>
                <a:latin typeface="Calibri"/>
                <a:cs typeface="Calibri"/>
                <a:sym typeface="Raleway Light"/>
              </a:rPr>
              <a:t>Authentic and sophisticated </a:t>
            </a: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  <a:sym typeface="Raleway Light"/>
              </a:rPr>
              <a:t>questions (auto-graded with instant feedback)</a:t>
            </a:r>
            <a:endParaRPr lang="en-US" sz="2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  <a:sym typeface="Raleway Light"/>
              </a:rPr>
              <a:t>Ability to create question generators </a:t>
            </a:r>
            <a:r>
              <a:rPr lang="en-US" sz="2800" b="1" dirty="0">
                <a:solidFill>
                  <a:srgbClr val="FF6A00"/>
                </a:solidFill>
                <a:latin typeface="Calibri"/>
                <a:cs typeface="Calibri"/>
                <a:sym typeface="Raleway Light"/>
              </a:rPr>
              <a:t>(write a question once, and use it many times) </a:t>
            </a:r>
            <a:endParaRPr lang="en-US" sz="2800" b="1" dirty="0">
              <a:solidFill>
                <a:srgbClr val="FF6A00"/>
              </a:solidFill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7C7ED-B978-4EB5-F31A-36EA78557495}"/>
              </a:ext>
            </a:extLst>
          </p:cNvPr>
          <p:cNvSpPr txBox="1"/>
          <p:nvPr/>
        </p:nvSpPr>
        <p:spPr>
          <a:xfrm>
            <a:off x="6324592" y="1446493"/>
            <a:ext cx="5438923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sz="2800" b="1" dirty="0">
                <a:solidFill>
                  <a:srgbClr val="FF6A00"/>
                </a:solidFill>
                <a:latin typeface="Calibri"/>
                <a:cs typeface="Calibri"/>
                <a:sym typeface="Raleway Light"/>
              </a:rPr>
              <a:t>PrairieTest:</a:t>
            </a:r>
            <a:r>
              <a:rPr lang="en-US" sz="2800" b="1" dirty="0">
                <a:solidFill>
                  <a:srgbClr val="FFAB2E"/>
                </a:solidFill>
                <a:latin typeface="Calibri"/>
                <a:cs typeface="Calibri"/>
                <a:sym typeface="Raleway Light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  <a:sym typeface="Raleway Light"/>
              </a:rPr>
              <a:t>supports logistics of large-scale exams at testing centers</a:t>
            </a:r>
          </a:p>
          <a:p>
            <a:pPr marL="457200" indent="-4572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6A00"/>
                </a:solidFill>
                <a:latin typeface="Calibri"/>
                <a:cs typeface="Calibri"/>
                <a:sym typeface="Raleway Light"/>
              </a:rPr>
              <a:t>Secure asynchronous exams </a:t>
            </a: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  <a:sym typeface="Raleway Light"/>
              </a:rPr>
              <a:t>to help scaling to large number of students</a:t>
            </a:r>
          </a:p>
          <a:p>
            <a:pPr marL="457200" indent="-4572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6A00"/>
                </a:solidFill>
                <a:latin typeface="Calibri"/>
                <a:cs typeface="Calibri"/>
                <a:sym typeface="Raleway Light"/>
              </a:rPr>
              <a:t>Centralize/professionalize </a:t>
            </a: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  <a:sym typeface="Raleway Light"/>
              </a:rPr>
              <a:t>proctoring</a:t>
            </a:r>
            <a:endParaRPr lang="en-US" sz="2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spcAft>
                <a:spcPts val="2000"/>
              </a:spcAft>
            </a:pPr>
            <a:endParaRPr lang="en-US" sz="2800" dirty="0">
              <a:solidFill>
                <a:schemeClr val="tx1"/>
              </a:solidFill>
              <a:latin typeface="Calibri"/>
              <a:cs typeface="Calibri"/>
              <a:sym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254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65775-307A-6F3B-F4D4-3D95475F0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661687" y="6375552"/>
            <a:ext cx="2743200" cy="365125"/>
          </a:xfrm>
        </p:spPr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graph_calculus.mp4">
            <a:hlinkClick r:id="" action="ppaction://media"/>
            <a:extLst>
              <a:ext uri="{FF2B5EF4-FFF2-40B4-BE49-F238E27FC236}">
                <a16:creationId xmlns:a16="http://schemas.microsoft.com/office/drawing/2014/main" id="{82E2014D-40C0-725B-9EEF-2C3E9F05932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27000" t="15651" r="41174" b="3884"/>
          <a:stretch/>
        </p:blipFill>
        <p:spPr>
          <a:xfrm>
            <a:off x="7635096" y="195719"/>
            <a:ext cx="4220288" cy="600180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AF20358-5CA7-DF5D-8F71-2306A5F10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819" y="2990637"/>
            <a:ext cx="4965331" cy="375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DB97CF-814D-287F-1935-2BD38DEBB46D}"/>
              </a:ext>
            </a:extLst>
          </p:cNvPr>
          <p:cNvSpPr txBox="1"/>
          <p:nvPr/>
        </p:nvSpPr>
        <p:spPr>
          <a:xfrm>
            <a:off x="336616" y="1604170"/>
            <a:ext cx="662480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lvl="2" indent="-3429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Calibri"/>
                <a:cs typeface="Calibri"/>
              </a:rPr>
              <a:t>Do not want to dumb things down</a:t>
            </a:r>
          </a:p>
          <a:p>
            <a:pPr marL="361950" lvl="2" indent="-3429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Calibri"/>
                <a:cs typeface="Calibri"/>
              </a:rPr>
              <a:t>Want complex and authentic questions that are auto-graded with quick feedback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4ACD75A-AE73-7853-328B-1E18D7858609}"/>
              </a:ext>
            </a:extLst>
          </p:cNvPr>
          <p:cNvSpPr txBox="1">
            <a:spLocks/>
          </p:cNvSpPr>
          <p:nvPr/>
        </p:nvSpPr>
        <p:spPr>
          <a:xfrm>
            <a:off x="336616" y="262257"/>
            <a:ext cx="685637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PrairieLearn: </a:t>
            </a:r>
            <a:r>
              <a:rPr lang="en-US" b="1" dirty="0"/>
              <a:t>Sophisticated Questions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1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09"/>
    </mc:Choice>
    <mc:Fallback xmlns="">
      <p:transition spd="slow" advTm="58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795" objId="7"/>
        <p14:stopEvt time="56953" objId="7"/>
        <p14:playEvt time="56983" objId="7"/>
        <p14:stopEvt time="58209" objId="7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B51F8-31F8-E136-531B-7078F559D7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661687" y="6375552"/>
            <a:ext cx="2743200" cy="365125"/>
          </a:xfrm>
        </p:spPr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70D54-E51D-3F14-50FB-E32891478D5E}"/>
              </a:ext>
            </a:extLst>
          </p:cNvPr>
          <p:cNvSpPr txBox="1"/>
          <p:nvPr/>
        </p:nvSpPr>
        <p:spPr>
          <a:xfrm>
            <a:off x="5434716" y="2685192"/>
            <a:ext cx="10031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" lvl="2">
              <a:buClr>
                <a:schemeClr val="lt1"/>
              </a:buClr>
              <a:buSzPct val="100000"/>
            </a:pPr>
            <a:r>
              <a:rPr lang="en-US" b="1" dirty="0" err="1">
                <a:solidFill>
                  <a:srgbClr val="FFAB2E"/>
                </a:solidFill>
                <a:latin typeface="Calibri"/>
                <a:cs typeface="Calibri"/>
              </a:rPr>
              <a:t>server.py</a:t>
            </a:r>
            <a:endParaRPr lang="en-US" sz="800" b="1" dirty="0">
              <a:solidFill>
                <a:srgbClr val="FFAB2E"/>
              </a:solidFill>
              <a:latin typeface="Calibri"/>
              <a:cs typeface="Calibri"/>
            </a:endParaRPr>
          </a:p>
        </p:txBody>
      </p:sp>
      <p:pic>
        <p:nvPicPr>
          <p:cNvPr id="11" name="input-number.mp4">
            <a:hlinkClick r:id="" action="ppaction://media"/>
            <a:extLst>
              <a:ext uri="{FF2B5EF4-FFF2-40B4-BE49-F238E27FC236}">
                <a16:creationId xmlns:a16="http://schemas.microsoft.com/office/drawing/2014/main" id="{7834B5F3-A3E9-6CDB-9918-198C98CEA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702" r="26038"/>
          <a:stretch/>
        </p:blipFill>
        <p:spPr>
          <a:xfrm>
            <a:off x="6789050" y="1936086"/>
            <a:ext cx="5307257" cy="4131397"/>
          </a:xfrm>
          <a:prstGeom prst="rect">
            <a:avLst/>
          </a:prstGeom>
        </p:spPr>
      </p:pic>
      <p:pic>
        <p:nvPicPr>
          <p:cNvPr id="4" name="symbolic-question.mp4">
            <a:hlinkClick r:id="" action="ppaction://media"/>
            <a:extLst>
              <a:ext uri="{FF2B5EF4-FFF2-40B4-BE49-F238E27FC236}">
                <a16:creationId xmlns:a16="http://schemas.microsoft.com/office/drawing/2014/main" id="{FB585D51-DCC7-E333-73D1-AAB171DDE7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224" y="2539768"/>
            <a:ext cx="6246862" cy="3513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EF2FB-01F4-74A2-6685-E9FF28642573}"/>
              </a:ext>
            </a:extLst>
          </p:cNvPr>
          <p:cNvSpPr txBox="1"/>
          <p:nvPr/>
        </p:nvSpPr>
        <p:spPr>
          <a:xfrm>
            <a:off x="216167" y="1063447"/>
            <a:ext cx="636991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lvl="2" indent="-3429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Calibri"/>
                <a:cs typeface="Calibri"/>
              </a:rPr>
              <a:t>Generators create many versions of the question</a:t>
            </a:r>
          </a:p>
          <a:p>
            <a:pPr marL="361950" lvl="2" indent="-3429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Calibri"/>
                <a:cs typeface="Calibri"/>
              </a:rPr>
              <a:t>Enables re-use (homework, exams, across terms)</a:t>
            </a:r>
          </a:p>
          <a:p>
            <a:pPr marL="361950" lvl="2" indent="-3429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2200" dirty="0">
                <a:solidFill>
                  <a:schemeClr val="bg1"/>
                </a:solidFill>
                <a:latin typeface="Calibri"/>
                <a:cs typeface="Calibri"/>
              </a:rPr>
              <a:t>Students can practice on different variants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9A9BC62-3F2C-5BC4-F832-0BB184802481}"/>
              </a:ext>
            </a:extLst>
          </p:cNvPr>
          <p:cNvSpPr txBox="1">
            <a:spLocks/>
          </p:cNvSpPr>
          <p:nvPr/>
        </p:nvSpPr>
        <p:spPr>
          <a:xfrm>
            <a:off x="183765" y="-16324"/>
            <a:ext cx="10245338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b="1" dirty="0">
                <a:solidFill>
                  <a:srgbClr val="FFC000"/>
                </a:solidFill>
                <a:latin typeface="Calibri"/>
                <a:cs typeface="Calibri"/>
                <a:sym typeface="Calibri"/>
              </a:rPr>
              <a:t>PrairieLearn: </a:t>
            </a:r>
            <a:r>
              <a:rPr lang="en-US" b="1" dirty="0"/>
              <a:t>Question Generators</a:t>
            </a:r>
          </a:p>
        </p:txBody>
      </p:sp>
    </p:spTree>
    <p:extLst>
      <p:ext uri="{BB962C8B-B14F-4D97-AF65-F5344CB8AC3E}">
        <p14:creationId xmlns:p14="http://schemas.microsoft.com/office/powerpoint/2010/main" val="41128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63"/>
    </mc:Choice>
    <mc:Fallback xmlns="">
      <p:transition spd="slow" advTm="37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92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" objId="11"/>
        <p14:playEvt time="12036" objId="4"/>
        <p14:stopEvt time="14929" objId="4"/>
        <p14:playEvt time="14960" objId="4"/>
        <p14:playEvt time="15184" objId="11"/>
        <p14:playEvt time="30256" objId="11"/>
        <p14:playEvt time="37349" objId="4"/>
        <p14:stopEvt time="37463" objId="11"/>
        <p14:stopEvt time="37463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Fraida2.mp4">
            <a:hlinkClick r:id="" action="ppaction://media"/>
            <a:extLst>
              <a:ext uri="{FF2B5EF4-FFF2-40B4-BE49-F238E27FC236}">
                <a16:creationId xmlns:a16="http://schemas.microsoft.com/office/drawing/2014/main" id="{2A2D3858-E049-905B-0770-0A3348FF58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692" r="12596"/>
          <a:stretch/>
        </p:blipFill>
        <p:spPr>
          <a:xfrm>
            <a:off x="615866" y="2278630"/>
            <a:ext cx="4906463" cy="36940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385601-FF76-23D7-1B23-84B81F497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Mariana Silva, </a:t>
            </a:r>
            <a:fld id="{27BC0F78-5250-8746-B533-E8C7F5A0902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B7970291-3AE8-9960-C6C7-95C7268D9E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732" b="14011"/>
          <a:stretch/>
        </p:blipFill>
        <p:spPr>
          <a:xfrm>
            <a:off x="5894506" y="2026916"/>
            <a:ext cx="5941234" cy="4197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25765D-7DF3-9D10-7923-2C084017DCD7}"/>
              </a:ext>
            </a:extLst>
          </p:cNvPr>
          <p:cNvSpPr txBox="1"/>
          <p:nvPr/>
        </p:nvSpPr>
        <p:spPr>
          <a:xfrm>
            <a:off x="437794" y="135459"/>
            <a:ext cx="109134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050" lvl="2">
              <a:buClr>
                <a:schemeClr val="lt1"/>
              </a:buClr>
              <a:buSzPct val="100000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there a question you’ve wanted to include in a computer-based assignment but couldn’t due to limitations of other platforms? </a:t>
            </a:r>
          </a:p>
          <a:p>
            <a:pPr marL="19050" lvl="2">
              <a:buClr>
                <a:schemeClr val="lt1"/>
              </a:buClr>
              <a:buSzPct val="100000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9050" lvl="2">
              <a:buClr>
                <a:schemeClr val="lt1"/>
              </a:buClr>
              <a:buSzPct val="100000"/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a question can be coded for the web, you can create it in PrairieLearn!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65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9"/>
</p:tagLst>
</file>

<file path=ppt/theme/theme1.xml><?xml version="1.0" encoding="utf-8"?>
<a:theme xmlns:a="http://schemas.openxmlformats.org/drawingml/2006/main" name="PL_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89213</TotalTime>
  <Words>756</Words>
  <Application>Microsoft Office PowerPoint</Application>
  <PresentationFormat>Widescreen</PresentationFormat>
  <Paragraphs>101</Paragraphs>
  <Slides>14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Courier New</vt:lpstr>
      <vt:lpstr>Arial</vt:lpstr>
      <vt:lpstr>Comic Sans MS</vt:lpstr>
      <vt:lpstr>Calibri</vt:lpstr>
      <vt:lpstr>Courier</vt:lpstr>
      <vt:lpstr>PL_theme</vt:lpstr>
      <vt:lpstr>PowerPoint Presentation</vt:lpstr>
      <vt:lpstr>Introductions</vt:lpstr>
      <vt:lpstr>Why Computer-Based Testing?</vt:lpstr>
      <vt:lpstr>Benefits from Computer-Based Assessments using Autograders</vt:lpstr>
      <vt:lpstr>Typical concerns regarding computer-based exams</vt:lpstr>
      <vt:lpstr>Our Solution: PrairieLearn + PrairieTest</vt:lpstr>
      <vt:lpstr>PowerPoint Presentation</vt:lpstr>
      <vt:lpstr>PowerPoint Presentation</vt:lpstr>
      <vt:lpstr>PowerPoint Presentation</vt:lpstr>
      <vt:lpstr>PrairieLearn Questions</vt:lpstr>
      <vt:lpstr>Simple question generator: add numbers</vt:lpstr>
      <vt:lpstr>Another example: compare symbolic expressions  </vt:lpstr>
      <vt:lpstr>PowerPoint Presentation</vt:lpstr>
      <vt:lpstr>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Silva, Mariana Teixeira</dc:creator>
  <cp:lastModifiedBy>Herman, Geoffrey Lindsay</cp:lastModifiedBy>
  <cp:revision>117</cp:revision>
  <cp:lastPrinted>2023-04-03T04:01:01Z</cp:lastPrinted>
  <dcterms:created xsi:type="dcterms:W3CDTF">2022-07-28T16:41:26Z</dcterms:created>
  <dcterms:modified xsi:type="dcterms:W3CDTF">2024-08-27T14:09:19Z</dcterms:modified>
</cp:coreProperties>
</file>